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6267F-FD71-F281-3FAB-902AF00D5A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C0EDE4-8A1A-BAC2-1679-0B9701A902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514A32-B7A3-CD17-2EA4-89D09F419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789C-F003-43C3-A577-7F06A3FA48EB}" type="datetimeFigureOut">
              <a:rPr lang="en-ID" smtClean="0"/>
              <a:t>25/09/2023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0EC14-E70D-192E-D3C7-A222FA8B1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24310-BCCD-CF31-ACC9-90976C51D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43EB-33E2-403D-A4C0-93D4EA6D8C1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21027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4B636-3C27-1E90-098E-D7401C1BD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C20339-35A7-C685-7BB5-EC0FF81DB5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CF9648-01BE-F590-527C-602D05872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789C-F003-43C3-A577-7F06A3FA48EB}" type="datetimeFigureOut">
              <a:rPr lang="en-ID" smtClean="0"/>
              <a:t>25/09/2023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E4657-D02F-8402-688E-A9770A6AB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0F625-7088-E6EC-3B8F-AF5459F29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43EB-33E2-403D-A4C0-93D4EA6D8C1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09383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33405C-ED77-7164-6091-6AEAB55B23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E25A30-1A96-21A2-35DB-FAD22E6784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BD03D5-AB9A-8523-EA29-ECA98A444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789C-F003-43C3-A577-7F06A3FA48EB}" type="datetimeFigureOut">
              <a:rPr lang="en-ID" smtClean="0"/>
              <a:t>25/09/2023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08489E-8BE7-2D7B-287D-064F334A0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520B40-25D1-DF05-076A-4936408E1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43EB-33E2-403D-A4C0-93D4EA6D8C1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6766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98542-ECBC-5558-18B7-FA77674D1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A7D0C-B663-6980-F189-223FC45DE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1E77C-68B0-F744-9567-E24BDDB19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789C-F003-43C3-A577-7F06A3FA48EB}" type="datetimeFigureOut">
              <a:rPr lang="en-ID" smtClean="0"/>
              <a:t>25/09/2023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AFF01-26D8-0278-84C5-10D478D67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8F7D31-8E92-EFF9-6EA5-3CD665186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43EB-33E2-403D-A4C0-93D4EA6D8C1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71621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34895-5466-1B9A-97E4-7E28BCAEC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E61499-A617-AAC3-7A54-6AD1704F1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A7340A-83A1-7DA6-A3CF-420A68FB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789C-F003-43C3-A577-7F06A3FA48EB}" type="datetimeFigureOut">
              <a:rPr lang="en-ID" smtClean="0"/>
              <a:t>25/09/2023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2CD6B-BC37-CD7B-9B1E-5BB152D3D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F2ECA-7F5C-422E-70A9-3D6FAA91B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43EB-33E2-403D-A4C0-93D4EA6D8C1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3275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5D2A4-1D85-C9ED-3F00-2828A04A2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AE6D3-4EC7-DD6C-6239-C957735ED5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4DE871-F545-9746-537B-73C625BF85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628F0B-5420-E066-BBFB-2CF66CE43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789C-F003-43C3-A577-7F06A3FA48EB}" type="datetimeFigureOut">
              <a:rPr lang="en-ID" smtClean="0"/>
              <a:t>25/09/2023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68057-4521-761B-D493-8B4EB3E0F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89C902-C2D6-1F8D-7C33-146C9CB66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43EB-33E2-403D-A4C0-93D4EA6D8C1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09276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BDC4F-7D63-F684-F96F-56E7BC4AC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18F752-6CB7-1594-2645-B9DCE7E5F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0A231E-D07C-D179-AA58-0B6BEB8966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A591A6-E511-B6F5-BA4B-83F1359D33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44BC1C-063F-BBE4-5279-6E55F15BE7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70EDD1-4E91-7E60-811E-51820CA34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789C-F003-43C3-A577-7F06A3FA48EB}" type="datetimeFigureOut">
              <a:rPr lang="en-ID" smtClean="0"/>
              <a:t>25/09/2023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E9A96C-5C68-4529-598B-64A250EE2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5587F4-94D4-0CEE-01C7-72B53E31C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43EB-33E2-403D-A4C0-93D4EA6D8C1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12140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4E487-227B-DFE8-536F-ABA037DB5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34085D-4A9F-ECC4-556E-D6F4A838A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789C-F003-43C3-A577-7F06A3FA48EB}" type="datetimeFigureOut">
              <a:rPr lang="en-ID" smtClean="0"/>
              <a:t>25/09/2023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12C989-910A-4070-3D75-203FABE85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D0A061-A9B3-2DAF-063E-46665A890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43EB-33E2-403D-A4C0-93D4EA6D8C1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3125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F9267B-D1FD-BCF2-1856-E910A1D22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789C-F003-43C3-A577-7F06A3FA48EB}" type="datetimeFigureOut">
              <a:rPr lang="en-ID" smtClean="0"/>
              <a:t>25/09/2023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17FCF9-DA2F-4A3B-9EC5-DF929CE33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E2EA8-5377-EB59-9F52-4D1EEB8F4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43EB-33E2-403D-A4C0-93D4EA6D8C1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0982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1EA8F-C0EB-6745-EEF8-6D58E5E6E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8D95B-8C85-913D-1998-D0DF45F2D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4AF3F8-48DA-E9BE-0B0B-DCD9B2BE2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08298F-9DFF-5C10-92E1-3ACB7A2AA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789C-F003-43C3-A577-7F06A3FA48EB}" type="datetimeFigureOut">
              <a:rPr lang="en-ID" smtClean="0"/>
              <a:t>25/09/2023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7E9F26-F751-718F-928B-0E9E997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12339C-E25B-F8D2-EC82-CFEA88AA2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43EB-33E2-403D-A4C0-93D4EA6D8C1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981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CD20E-D58A-CFB7-7F60-5E5B78700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ECFA5B-3E61-01EB-9327-6D73B696A8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EC2F72-B771-FB05-CEE0-56613E9AA5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94E51A-8A24-0DEA-5C1B-B1451AE8F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789C-F003-43C3-A577-7F06A3FA48EB}" type="datetimeFigureOut">
              <a:rPr lang="en-ID" smtClean="0"/>
              <a:t>25/09/2023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A27E6D-621E-5203-C558-53FBA5348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2F51C1-1C80-DB9D-EFB5-CB9A7A4B1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43EB-33E2-403D-A4C0-93D4EA6D8C1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77461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0E6894-BE37-FBFD-B112-78F4E213D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18445-3D13-3925-7232-6626DE8A3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B7341-580F-DE0D-F2DA-649DA7D890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F789C-F003-43C3-A577-7F06A3FA48EB}" type="datetimeFigureOut">
              <a:rPr lang="en-ID" smtClean="0"/>
              <a:t>25/09/2023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CD3AD-97E4-E893-93ED-FDFD4145EE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CFB5C6-97F9-B5AB-C302-48E3EF3138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743EB-33E2-403D-A4C0-93D4EA6D8C1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28624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A1828-DC3F-7E52-33CC-C3047E1C50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/>
              <a:t>Konstitusi</a:t>
            </a:r>
            <a:r>
              <a:rPr lang="en-US" dirty="0"/>
              <a:t> </a:t>
            </a:r>
            <a:r>
              <a:rPr lang="en-US" i="1" dirty="0"/>
              <a:t>dan</a:t>
            </a:r>
            <a:r>
              <a:rPr lang="en-US" dirty="0"/>
              <a:t> </a:t>
            </a:r>
            <a:r>
              <a:rPr lang="en-US" b="1" dirty="0" err="1"/>
              <a:t>Konstitusionalisme</a:t>
            </a:r>
            <a:endParaRPr lang="en-ID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22CAD1-1D5C-8033-D162-7340D5999F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Herdiansyah Hamzah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23284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16CCC-736C-ACD5-6D32-9704F404C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Konstitusi</a:t>
            </a:r>
            <a:r>
              <a:rPr lang="en-US" dirty="0"/>
              <a:t> dan </a:t>
            </a:r>
            <a:r>
              <a:rPr lang="en-US" dirty="0" err="1"/>
              <a:t>Konstitusionalisme</a:t>
            </a:r>
            <a:r>
              <a:rPr lang="en-US" dirty="0"/>
              <a:t> [1]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EBCB7-BF3D-D14F-B2C8-972F53973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err="1">
                <a:effectLst/>
                <a:ea typeface="Calibri" panose="020F0502020204030204" pitchFamily="34" charset="0"/>
              </a:rPr>
              <a:t>Konstitusi</a:t>
            </a:r>
            <a:r>
              <a:rPr lang="en-US" dirty="0">
                <a:effectLst/>
                <a:ea typeface="Calibri" panose="020F0502020204030204" pitchFamily="34" charset="0"/>
              </a:rPr>
              <a:t> dan “</a:t>
            </a:r>
            <a:r>
              <a:rPr lang="en-US" i="1" dirty="0" err="1">
                <a:effectLst/>
                <a:ea typeface="Calibri" panose="020F0502020204030204" pitchFamily="34" charset="0"/>
              </a:rPr>
              <a:t>konstitusionalisme</a:t>
            </a:r>
            <a:r>
              <a:rPr lang="en-US" dirty="0">
                <a:effectLst/>
                <a:ea typeface="Calibri" panose="020F0502020204030204" pitchFamily="34" charset="0"/>
              </a:rPr>
              <a:t>” </a:t>
            </a:r>
            <a:r>
              <a:rPr lang="en-US" dirty="0" err="1">
                <a:effectLst/>
                <a:ea typeface="Calibri" panose="020F0502020204030204" pitchFamily="34" charset="0"/>
              </a:rPr>
              <a:t>adalah</a:t>
            </a:r>
            <a:r>
              <a:rPr lang="en-US" dirty="0">
                <a:effectLst/>
                <a:ea typeface="Calibri" panose="020F0502020204030204" pitchFamily="34" charset="0"/>
              </a:rPr>
              <a:t> dua </a:t>
            </a:r>
            <a:r>
              <a:rPr lang="en-US" dirty="0" err="1">
                <a:effectLst/>
                <a:ea typeface="Calibri" panose="020F0502020204030204" pitchFamily="34" charset="0"/>
              </a:rPr>
              <a:t>hal</a:t>
            </a:r>
            <a:r>
              <a:rPr lang="en-US" dirty="0">
                <a:effectLst/>
                <a:ea typeface="Calibri" panose="020F0502020204030204" pitchFamily="34" charset="0"/>
              </a:rPr>
              <a:t> yang </a:t>
            </a:r>
            <a:r>
              <a:rPr lang="en-US" dirty="0" err="1">
                <a:effectLst/>
                <a:ea typeface="Calibri" panose="020F0502020204030204" pitchFamily="34" charset="0"/>
              </a:rPr>
              <a:t>nampak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</a:rPr>
              <a:t>mirip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</a:rPr>
              <a:t>tapi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</a:rPr>
              <a:t>memiliki</a:t>
            </a:r>
            <a:r>
              <a:rPr lang="en-US" dirty="0">
                <a:effectLst/>
                <a:ea typeface="Calibri" panose="020F0502020204030204" pitchFamily="34" charset="0"/>
              </a:rPr>
              <a:t> arti yang </a:t>
            </a:r>
            <a:r>
              <a:rPr lang="en-US" dirty="0" err="1">
                <a:effectLst/>
                <a:ea typeface="Calibri" panose="020F0502020204030204" pitchFamily="34" charset="0"/>
              </a:rPr>
              <a:t>berbeda</a:t>
            </a:r>
            <a:r>
              <a:rPr lang="en-US" dirty="0">
                <a:effectLst/>
                <a:ea typeface="Calibri" panose="020F0502020204030204" pitchFamily="34" charset="0"/>
              </a:rPr>
              <a:t>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effectLst/>
                <a:ea typeface="Calibri" panose="020F0502020204030204" pitchFamily="34" charset="0"/>
              </a:rPr>
              <a:t>Jika </a:t>
            </a:r>
            <a:r>
              <a:rPr lang="en-US" dirty="0" err="1">
                <a:effectLst/>
                <a:ea typeface="Calibri" panose="020F0502020204030204" pitchFamily="34" charset="0"/>
              </a:rPr>
              <a:t>konstitusi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</a:rPr>
              <a:t>dipahami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</a:rPr>
              <a:t>sebagai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</a:rPr>
              <a:t>prinsip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</a:rPr>
              <a:t>dasar</a:t>
            </a:r>
            <a:r>
              <a:rPr lang="en-US" dirty="0">
                <a:effectLst/>
                <a:ea typeface="Calibri" panose="020F0502020204030204" pitchFamily="34" charset="0"/>
              </a:rPr>
              <a:t> yang </a:t>
            </a:r>
            <a:r>
              <a:rPr lang="en-US" dirty="0" err="1">
                <a:effectLst/>
                <a:ea typeface="Calibri" panose="020F0502020204030204" pitchFamily="34" charset="0"/>
              </a:rPr>
              <a:t>mengatur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</a:rPr>
              <a:t>mengenai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</a:rPr>
              <a:t>organisasi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</a:rPr>
              <a:t>kekuasaan</a:t>
            </a:r>
            <a:r>
              <a:rPr lang="en-US" dirty="0">
                <a:effectLst/>
                <a:ea typeface="Calibri" panose="020F0502020204030204" pitchFamily="34" charset="0"/>
              </a:rPr>
              <a:t> dan </a:t>
            </a:r>
            <a:r>
              <a:rPr lang="en-US" dirty="0" err="1">
                <a:effectLst/>
                <a:ea typeface="Calibri" panose="020F0502020204030204" pitchFamily="34" charset="0"/>
              </a:rPr>
              <a:t>perlindungan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</a:rPr>
              <a:t>hak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</a:rPr>
              <a:t>asasi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</a:rPr>
              <a:t>manusia</a:t>
            </a:r>
            <a:r>
              <a:rPr lang="en-US" dirty="0">
                <a:effectLst/>
                <a:ea typeface="Calibri" panose="020F0502020204030204" pitchFamily="34" charset="0"/>
              </a:rPr>
              <a:t>, </a:t>
            </a:r>
            <a:r>
              <a:rPr lang="en-US" dirty="0" err="1">
                <a:effectLst/>
                <a:ea typeface="Calibri" panose="020F0502020204030204" pitchFamily="34" charset="0"/>
              </a:rPr>
              <a:t>maka</a:t>
            </a:r>
            <a:r>
              <a:rPr lang="en-US" dirty="0">
                <a:effectLst/>
                <a:ea typeface="Calibri" panose="020F0502020204030204" pitchFamily="34" charset="0"/>
              </a:rPr>
              <a:t> “</a:t>
            </a:r>
            <a:r>
              <a:rPr lang="en-US" i="1" dirty="0" err="1">
                <a:effectLst/>
                <a:ea typeface="Calibri" panose="020F0502020204030204" pitchFamily="34" charset="0"/>
              </a:rPr>
              <a:t>konstitusionalisme</a:t>
            </a:r>
            <a:r>
              <a:rPr lang="en-US" dirty="0">
                <a:effectLst/>
                <a:ea typeface="Calibri" panose="020F0502020204030204" pitchFamily="34" charset="0"/>
              </a:rPr>
              <a:t>” </a:t>
            </a:r>
            <a:r>
              <a:rPr lang="en-US" dirty="0" err="1">
                <a:effectLst/>
                <a:ea typeface="Calibri" panose="020F0502020204030204" pitchFamily="34" charset="0"/>
              </a:rPr>
              <a:t>adalah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</a:rPr>
              <a:t>sistem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</a:rPr>
              <a:t>nilai</a:t>
            </a:r>
            <a:r>
              <a:rPr lang="en-US" dirty="0">
                <a:effectLst/>
                <a:ea typeface="Calibri" panose="020F0502020204030204" pitchFamily="34" charset="0"/>
              </a:rPr>
              <a:t> yang </a:t>
            </a:r>
            <a:r>
              <a:rPr lang="en-US" dirty="0" err="1">
                <a:effectLst/>
                <a:ea typeface="Calibri" panose="020F0502020204030204" pitchFamily="34" charset="0"/>
              </a:rPr>
              <a:t>dibangun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</a:rPr>
              <a:t>untuk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</a:rPr>
              <a:t>menegakkan</a:t>
            </a:r>
            <a:r>
              <a:rPr lang="en-US" dirty="0">
                <a:effectLst/>
                <a:ea typeface="Calibri" panose="020F0502020204030204" pitchFamily="34" charset="0"/>
              </a:rPr>
              <a:t> dan </a:t>
            </a:r>
            <a:r>
              <a:rPr lang="en-US" dirty="0" err="1">
                <a:effectLst/>
                <a:ea typeface="Calibri" panose="020F0502020204030204" pitchFamily="34" charset="0"/>
              </a:rPr>
              <a:t>melingungi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</a:rPr>
              <a:t>apa</a:t>
            </a:r>
            <a:r>
              <a:rPr lang="en-US" dirty="0">
                <a:effectLst/>
                <a:ea typeface="Calibri" panose="020F0502020204030204" pitchFamily="34" charset="0"/>
              </a:rPr>
              <a:t> yang </a:t>
            </a:r>
            <a:r>
              <a:rPr lang="en-US" dirty="0" err="1">
                <a:effectLst/>
                <a:ea typeface="Calibri" panose="020F0502020204030204" pitchFamily="34" charset="0"/>
              </a:rPr>
              <a:t>dimandatkan</a:t>
            </a:r>
            <a:r>
              <a:rPr lang="en-US" dirty="0">
                <a:effectLst/>
                <a:ea typeface="Calibri" panose="020F0502020204030204" pitchFamily="34" charset="0"/>
              </a:rPr>
              <a:t> oleh </a:t>
            </a:r>
            <a:r>
              <a:rPr lang="en-US" dirty="0" err="1">
                <a:effectLst/>
                <a:ea typeface="Calibri" panose="020F0502020204030204" pitchFamily="34" charset="0"/>
              </a:rPr>
              <a:t>konstitusi</a:t>
            </a:r>
            <a:r>
              <a:rPr lang="en-US" dirty="0">
                <a:effectLst/>
                <a:ea typeface="Calibri" panose="020F0502020204030204" pitchFamily="34" charset="0"/>
              </a:rPr>
              <a:t> [</a:t>
            </a:r>
            <a:r>
              <a:rPr lang="en-US" dirty="0" err="1">
                <a:effectLst/>
                <a:ea typeface="Calibri" panose="020F0502020204030204" pitchFamily="34" charset="0"/>
              </a:rPr>
              <a:t>Sambaliung</a:t>
            </a:r>
            <a:r>
              <a:rPr lang="en-US" dirty="0">
                <a:effectLst/>
                <a:ea typeface="Calibri" panose="020F0502020204030204" pitchFamily="34" charset="0"/>
              </a:rPr>
              <a:t>, 2023].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>
                <a:effectLst/>
                <a:ea typeface="Calibri" panose="020F0502020204030204" pitchFamily="34" charset="0"/>
              </a:rPr>
              <a:t>Secara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</a:rPr>
              <a:t>harfiah</a:t>
            </a:r>
            <a:r>
              <a:rPr lang="en-US" dirty="0">
                <a:effectLst/>
                <a:ea typeface="Calibri" panose="020F0502020204030204" pitchFamily="34" charset="0"/>
              </a:rPr>
              <a:t> “</a:t>
            </a:r>
            <a:r>
              <a:rPr lang="en-US" i="1" dirty="0" err="1">
                <a:effectLst/>
                <a:ea typeface="Calibri" panose="020F0502020204030204" pitchFamily="34" charset="0"/>
              </a:rPr>
              <a:t>konstitusionalisme</a:t>
            </a:r>
            <a:r>
              <a:rPr lang="en-US" dirty="0">
                <a:effectLst/>
                <a:ea typeface="Calibri" panose="020F0502020204030204" pitchFamily="34" charset="0"/>
              </a:rPr>
              <a:t>” </a:t>
            </a:r>
            <a:r>
              <a:rPr lang="en-US" dirty="0" err="1">
                <a:effectLst/>
                <a:ea typeface="Calibri" panose="020F0502020204030204" pitchFamily="34" charset="0"/>
              </a:rPr>
              <a:t>diartikan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</a:rPr>
              <a:t>sebagai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</a:rPr>
              <a:t>paham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</a:rPr>
              <a:t>tentang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</a:rPr>
              <a:t>pemerintahan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</a:rPr>
              <a:t>menurut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</a:rPr>
              <a:t>konstitusi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</a:rPr>
              <a:t>atau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</a:rPr>
              <a:t>secara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</a:rPr>
              <a:t>singkat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</a:rPr>
              <a:t>disebut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</a:rPr>
              <a:t>konstitusional</a:t>
            </a:r>
            <a:r>
              <a:rPr lang="en-US" dirty="0">
                <a:effectLst/>
                <a:ea typeface="Calibri" panose="020F0502020204030204" pitchFamily="34" charset="0"/>
              </a:rPr>
              <a:t> [</a:t>
            </a:r>
            <a:r>
              <a:rPr lang="en-US" dirty="0">
                <a:ea typeface="Calibri" panose="020F0502020204030204" pitchFamily="34" charset="0"/>
              </a:rPr>
              <a:t>I Dewa </a:t>
            </a:r>
            <a:r>
              <a:rPr lang="en-US" dirty="0" err="1">
                <a:ea typeface="Calibri" panose="020F0502020204030204" pitchFamily="34" charset="0"/>
              </a:rPr>
              <a:t>Gede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Atmadja</a:t>
            </a:r>
            <a:r>
              <a:rPr lang="en-US" dirty="0">
                <a:ea typeface="Calibri" panose="020F0502020204030204" pitchFamily="34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868684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16CCC-736C-ACD5-6D32-9704F404C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Konstitusi</a:t>
            </a:r>
            <a:r>
              <a:rPr lang="en-US" dirty="0"/>
              <a:t> dan </a:t>
            </a:r>
            <a:r>
              <a:rPr lang="en-US" dirty="0" err="1"/>
              <a:t>Konstitusionalisme</a:t>
            </a:r>
            <a:r>
              <a:rPr lang="en-US" dirty="0"/>
              <a:t> [2]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EBCB7-BF3D-D14F-B2C8-972F53973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effectLst/>
                <a:ea typeface="Calibri" panose="020F0502020204030204" pitchFamily="34" charset="0"/>
              </a:rPr>
              <a:t>“</a:t>
            </a:r>
            <a:r>
              <a:rPr lang="en-US" i="1" dirty="0">
                <a:effectLst/>
                <a:ea typeface="Calibri" panose="020F0502020204030204" pitchFamily="34" charset="0"/>
              </a:rPr>
              <a:t>Constitutionalism is the name given to the trust which men repose in the power of words eng­rossed on parchment to keep a government in order</a:t>
            </a:r>
            <a:r>
              <a:rPr lang="en-US" dirty="0">
                <a:effectLst/>
                <a:ea typeface="Calibri" panose="020F0502020204030204" pitchFamily="34" charset="0"/>
              </a:rPr>
              <a:t>” (</a:t>
            </a:r>
            <a:r>
              <a:rPr lang="id-ID" dirty="0">
                <a:effectLst/>
                <a:ea typeface="Calibri" panose="020F0502020204030204" pitchFamily="34" charset="0"/>
              </a:rPr>
              <a:t>Konstitusionalisme adalah nama yang diberikan untuk kepercayaan yang diberikan manusia dalam kekuatan kata-kata yang terpikat pada perkamen untuk menjaga pemerintahan tetap teratur</a:t>
            </a:r>
            <a:r>
              <a:rPr lang="en-US" dirty="0">
                <a:effectLst/>
                <a:ea typeface="Calibri" panose="020F0502020204030204" pitchFamily="34" charset="0"/>
              </a:rPr>
              <a:t>) - Walton H. Hamilton </a:t>
            </a:r>
            <a:r>
              <a:rPr lang="en-US" dirty="0" err="1">
                <a:effectLst/>
                <a:ea typeface="Calibri" panose="020F0502020204030204" pitchFamily="34" charset="0"/>
              </a:rPr>
              <a:t>dalam</a:t>
            </a:r>
            <a:r>
              <a:rPr lang="en-US" dirty="0">
                <a:effectLst/>
                <a:ea typeface="Calibri" panose="020F0502020204030204" pitchFamily="34" charset="0"/>
              </a:rPr>
              <a:t> “</a:t>
            </a:r>
            <a:r>
              <a:rPr lang="en-US" b="1" i="1" dirty="0">
                <a:effectLst/>
                <a:ea typeface="Calibri" panose="020F0502020204030204" pitchFamily="34" charset="0"/>
              </a:rPr>
              <a:t>Constitutionalism</a:t>
            </a:r>
            <a:r>
              <a:rPr lang="en-US" dirty="0">
                <a:effectLst/>
                <a:ea typeface="Calibri" panose="020F0502020204030204" pitchFamily="34" charset="0"/>
              </a:rPr>
              <a:t>”</a:t>
            </a:r>
            <a:r>
              <a:rPr lang="id-ID" dirty="0">
                <a:effectLst/>
                <a:ea typeface="Calibri" panose="020F0502020204030204" pitchFamily="34" charset="0"/>
              </a:rPr>
              <a:t>.</a:t>
            </a:r>
            <a:endParaRPr lang="en-US" dirty="0">
              <a:effectLst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>
                <a:effectLst/>
                <a:ea typeface="Calibri" panose="020F0502020204030204" pitchFamily="34" charset="0"/>
              </a:rPr>
              <a:t>Menurut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</a:rPr>
              <a:t>Jimly</a:t>
            </a:r>
            <a:r>
              <a:rPr lang="en-US" dirty="0">
                <a:effectLst/>
                <a:ea typeface="Calibri" panose="020F0502020204030204" pitchFamily="34" charset="0"/>
              </a:rPr>
              <a:t>, </a:t>
            </a:r>
            <a:r>
              <a:rPr lang="en-ID" dirty="0" err="1">
                <a:effectLst/>
                <a:ea typeface="Calibri" panose="020F0502020204030204" pitchFamily="34" charset="0"/>
              </a:rPr>
              <a:t>frase</a:t>
            </a:r>
            <a:r>
              <a:rPr lang="en-ID" dirty="0">
                <a:effectLst/>
                <a:ea typeface="Calibri" panose="020F0502020204030204" pitchFamily="34" charset="0"/>
              </a:rPr>
              <a:t> “</a:t>
            </a:r>
            <a:r>
              <a:rPr lang="en-ID" b="1" i="1" dirty="0">
                <a:effectLst/>
                <a:ea typeface="Calibri" panose="020F0502020204030204" pitchFamily="34" charset="0"/>
              </a:rPr>
              <a:t>to keep a government in order</a:t>
            </a:r>
            <a:r>
              <a:rPr lang="en-ID" dirty="0">
                <a:effectLst/>
                <a:ea typeface="Calibri" panose="020F0502020204030204" pitchFamily="34" charset="0"/>
              </a:rPr>
              <a:t>” </a:t>
            </a:r>
            <a:r>
              <a:rPr lang="en-ID" dirty="0" err="1">
                <a:effectLst/>
                <a:ea typeface="Calibri" panose="020F0502020204030204" pitchFamily="34" charset="0"/>
              </a:rPr>
              <a:t>dapat</a:t>
            </a:r>
            <a:r>
              <a:rPr lang="en-ID" dirty="0">
                <a:effectLst/>
                <a:ea typeface="Calibri" panose="020F0502020204030204" pitchFamily="34" charset="0"/>
              </a:rPr>
              <a:t> </a:t>
            </a:r>
            <a:r>
              <a:rPr lang="en-ID" dirty="0" err="1">
                <a:effectLst/>
                <a:ea typeface="Calibri" panose="020F0502020204030204" pitchFamily="34" charset="0"/>
              </a:rPr>
              <a:t>dimaknai</a:t>
            </a:r>
            <a:r>
              <a:rPr lang="en-ID" dirty="0">
                <a:effectLst/>
                <a:ea typeface="Calibri" panose="020F0502020204030204" pitchFamily="34" charset="0"/>
              </a:rPr>
              <a:t> </a:t>
            </a:r>
            <a:r>
              <a:rPr lang="en-ID" dirty="0" err="1">
                <a:effectLst/>
                <a:ea typeface="Calibri" panose="020F0502020204030204" pitchFamily="34" charset="0"/>
              </a:rPr>
              <a:t>bahwa</a:t>
            </a:r>
            <a:r>
              <a:rPr lang="en-ID" spc="-135" dirty="0">
                <a:effectLst/>
                <a:ea typeface="Calibri" panose="020F0502020204030204" pitchFamily="34" charset="0"/>
              </a:rPr>
              <a:t> </a:t>
            </a:r>
            <a:r>
              <a:rPr lang="en-ID" dirty="0" err="1">
                <a:effectLst/>
                <a:ea typeface="Calibri" panose="020F0502020204030204" pitchFamily="34" charset="0"/>
              </a:rPr>
              <a:t>diperlukan</a:t>
            </a:r>
            <a:r>
              <a:rPr lang="en-ID" spc="-135" dirty="0">
                <a:effectLst/>
                <a:ea typeface="Calibri" panose="020F0502020204030204" pitchFamily="34" charset="0"/>
              </a:rPr>
              <a:t> </a:t>
            </a:r>
            <a:r>
              <a:rPr lang="en-ID" dirty="0" err="1">
                <a:effectLst/>
                <a:ea typeface="Calibri" panose="020F0502020204030204" pitchFamily="34" charset="0"/>
              </a:rPr>
              <a:t>pengaturan</a:t>
            </a:r>
            <a:r>
              <a:rPr lang="en-ID" spc="-135" dirty="0">
                <a:effectLst/>
                <a:ea typeface="Calibri" panose="020F0502020204030204" pitchFamily="34" charset="0"/>
              </a:rPr>
              <a:t> </a:t>
            </a:r>
            <a:r>
              <a:rPr lang="en-ID" dirty="0">
                <a:effectLst/>
                <a:ea typeface="Calibri" panose="020F0502020204030204" pitchFamily="34" charset="0"/>
              </a:rPr>
              <a:t>yang</a:t>
            </a:r>
            <a:r>
              <a:rPr lang="en-ID" spc="-130" dirty="0">
                <a:effectLst/>
                <a:ea typeface="Calibri" panose="020F0502020204030204" pitchFamily="34" charset="0"/>
              </a:rPr>
              <a:t> </a:t>
            </a:r>
            <a:r>
              <a:rPr lang="en-ID" dirty="0" err="1">
                <a:effectLst/>
                <a:ea typeface="Calibri" panose="020F0502020204030204" pitchFamily="34" charset="0"/>
              </a:rPr>
              <a:t>sedemikian</a:t>
            </a:r>
            <a:r>
              <a:rPr lang="en-ID" dirty="0">
                <a:effectLst/>
                <a:ea typeface="Calibri" panose="020F0502020204030204" pitchFamily="34" charset="0"/>
              </a:rPr>
              <a:t> </a:t>
            </a:r>
            <a:r>
              <a:rPr lang="en-ID" dirty="0" err="1">
                <a:effectLst/>
                <a:ea typeface="Calibri" panose="020F0502020204030204" pitchFamily="34" charset="0"/>
              </a:rPr>
              <a:t>rupa</a:t>
            </a:r>
            <a:r>
              <a:rPr lang="en-ID" dirty="0">
                <a:effectLst/>
                <a:ea typeface="Calibri" panose="020F0502020204030204" pitchFamily="34" charset="0"/>
              </a:rPr>
              <a:t>, </a:t>
            </a:r>
            <a:r>
              <a:rPr lang="en-ID" dirty="0" err="1">
                <a:effectLst/>
                <a:ea typeface="Calibri" panose="020F0502020204030204" pitchFamily="34" charset="0"/>
              </a:rPr>
              <a:t>sehingga</a:t>
            </a:r>
            <a:r>
              <a:rPr lang="en-ID" dirty="0">
                <a:effectLst/>
                <a:ea typeface="Calibri" panose="020F0502020204030204" pitchFamily="34" charset="0"/>
              </a:rPr>
              <a:t> </a:t>
            </a:r>
            <a:r>
              <a:rPr lang="en-ID" dirty="0" err="1">
                <a:effectLst/>
                <a:ea typeface="Calibri" panose="020F0502020204030204" pitchFamily="34" charset="0"/>
              </a:rPr>
              <a:t>dinamika</a:t>
            </a:r>
            <a:r>
              <a:rPr lang="en-ID" dirty="0">
                <a:effectLst/>
                <a:ea typeface="Calibri" panose="020F0502020204030204" pitchFamily="34" charset="0"/>
              </a:rPr>
              <a:t> </a:t>
            </a:r>
            <a:r>
              <a:rPr lang="en-ID" dirty="0" err="1">
                <a:effectLst/>
                <a:ea typeface="Calibri" panose="020F0502020204030204" pitchFamily="34" charset="0"/>
              </a:rPr>
              <a:t>kekuasaan</a:t>
            </a:r>
            <a:r>
              <a:rPr lang="en-ID" dirty="0">
                <a:effectLst/>
                <a:ea typeface="Calibri" panose="020F0502020204030204" pitchFamily="34" charset="0"/>
              </a:rPr>
              <a:t> </a:t>
            </a:r>
            <a:r>
              <a:rPr lang="en-ID" dirty="0" err="1">
                <a:effectLst/>
                <a:ea typeface="Calibri" panose="020F0502020204030204" pitchFamily="34" charset="0"/>
              </a:rPr>
              <a:t>dalam</a:t>
            </a:r>
            <a:r>
              <a:rPr lang="en-ID" dirty="0">
                <a:effectLst/>
                <a:ea typeface="Calibri" panose="020F0502020204030204" pitchFamily="34" charset="0"/>
              </a:rPr>
              <a:t> proses </a:t>
            </a:r>
            <a:r>
              <a:rPr lang="en-ID" dirty="0" err="1">
                <a:effectLst/>
                <a:ea typeface="Calibri" panose="020F0502020204030204" pitchFamily="34" charset="0"/>
              </a:rPr>
              <a:t>pemerintahan</a:t>
            </a:r>
            <a:r>
              <a:rPr lang="en-ID" dirty="0">
                <a:effectLst/>
                <a:ea typeface="Calibri" panose="020F0502020204030204" pitchFamily="34" charset="0"/>
              </a:rPr>
              <a:t> </a:t>
            </a:r>
            <a:r>
              <a:rPr lang="en-ID" dirty="0" err="1">
                <a:effectLst/>
                <a:ea typeface="Calibri" panose="020F0502020204030204" pitchFamily="34" charset="0"/>
              </a:rPr>
              <a:t>dapat</a:t>
            </a:r>
            <a:r>
              <a:rPr lang="en-ID" dirty="0">
                <a:effectLst/>
                <a:ea typeface="Calibri" panose="020F0502020204030204" pitchFamily="34" charset="0"/>
              </a:rPr>
              <a:t> </a:t>
            </a:r>
            <a:r>
              <a:rPr lang="en-ID" dirty="0" err="1">
                <a:effectLst/>
                <a:ea typeface="Calibri" panose="020F0502020204030204" pitchFamily="34" charset="0"/>
              </a:rPr>
              <a:t>dibatasi</a:t>
            </a:r>
            <a:r>
              <a:rPr lang="en-ID" dirty="0">
                <a:effectLst/>
                <a:ea typeface="Calibri" panose="020F0502020204030204" pitchFamily="34" charset="0"/>
              </a:rPr>
              <a:t> dan </a:t>
            </a:r>
            <a:r>
              <a:rPr lang="en-ID" dirty="0" err="1">
                <a:effectLst/>
                <a:ea typeface="Calibri" panose="020F0502020204030204" pitchFamily="34" charset="0"/>
              </a:rPr>
              <a:t>dikendalikan</a:t>
            </a:r>
            <a:r>
              <a:rPr lang="en-ID" dirty="0">
                <a:effectLst/>
                <a:ea typeface="Calibri" panose="020F0502020204030204" pitchFamily="34" charset="0"/>
              </a:rPr>
              <a:t> </a:t>
            </a:r>
            <a:r>
              <a:rPr lang="en-ID" dirty="0" err="1">
                <a:effectLst/>
                <a:ea typeface="Calibri" panose="020F0502020204030204" pitchFamily="34" charset="0"/>
              </a:rPr>
              <a:t>sebagaimana</a:t>
            </a:r>
            <a:r>
              <a:rPr lang="en-ID" dirty="0">
                <a:effectLst/>
                <a:ea typeface="Calibri" panose="020F0502020204030204" pitchFamily="34" charset="0"/>
              </a:rPr>
              <a:t> </a:t>
            </a:r>
            <a:r>
              <a:rPr lang="en-ID" dirty="0" err="1">
                <a:effectLst/>
                <a:ea typeface="Calibri" panose="020F0502020204030204" pitchFamily="34" charset="0"/>
              </a:rPr>
              <a:t>mestinya</a:t>
            </a:r>
            <a:r>
              <a:rPr lang="en-US" dirty="0">
                <a:ea typeface="Calibri" panose="020F0502020204030204" pitchFamily="34" charset="0"/>
              </a:rPr>
              <a:t>.</a:t>
            </a:r>
            <a:endParaRPr lang="en-ID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189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16CCC-736C-ACD5-6D32-9704F404C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Konstitusi</a:t>
            </a:r>
            <a:r>
              <a:rPr lang="en-US" dirty="0"/>
              <a:t> dan </a:t>
            </a:r>
            <a:r>
              <a:rPr lang="en-US" dirty="0" err="1"/>
              <a:t>Konstitusionalisme</a:t>
            </a:r>
            <a:r>
              <a:rPr lang="en-US" dirty="0"/>
              <a:t> [3]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EBCB7-BF3D-D14F-B2C8-972F53973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buNone/>
            </a:pPr>
            <a:r>
              <a:rPr lang="en-ID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William G. Andrews, </a:t>
            </a:r>
            <a:r>
              <a:rPr lang="en-ID" sz="2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ID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bukunya</a:t>
            </a:r>
            <a:r>
              <a:rPr lang="en-ID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2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berjudul</a:t>
            </a:r>
            <a:r>
              <a:rPr lang="en-ID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“</a:t>
            </a:r>
            <a:r>
              <a:rPr lang="en-ID" sz="2400" b="1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Constitutions and Constitutionalism</a:t>
            </a:r>
            <a:r>
              <a:rPr lang="en-ID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”, </a:t>
            </a:r>
            <a:r>
              <a:rPr lang="en-ID" sz="2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menjelaskan</a:t>
            </a:r>
            <a:r>
              <a:rPr lang="en-ID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bahwa</a:t>
            </a:r>
            <a:r>
              <a:rPr lang="en-ID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konsensus</a:t>
            </a:r>
            <a:r>
              <a:rPr lang="en-ID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2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menjamin</a:t>
            </a:r>
            <a:r>
              <a:rPr lang="en-ID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tegaknya</a:t>
            </a:r>
            <a:r>
              <a:rPr lang="en-ID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konstitusionalisme</a:t>
            </a:r>
            <a:r>
              <a:rPr lang="en-ID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di zaman</a:t>
            </a:r>
            <a:r>
              <a:rPr lang="en-ID" sz="2400" kern="100" spc="-3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modern</a:t>
            </a:r>
            <a:r>
              <a:rPr lang="en-ID" sz="2400" kern="100" spc="-3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pada</a:t>
            </a:r>
            <a:r>
              <a:rPr lang="en-ID" sz="2400" kern="100" spc="-2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umumnya</a:t>
            </a:r>
            <a:r>
              <a:rPr lang="en-ID" sz="2400" kern="100" spc="-3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dipahami</a:t>
            </a:r>
            <a:r>
              <a:rPr lang="en-ID" sz="2400" kern="100" spc="-3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bersandar</a:t>
            </a:r>
            <a:r>
              <a:rPr lang="en-ID" sz="2400" kern="100" spc="-2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pada</a:t>
            </a:r>
            <a:r>
              <a:rPr lang="en-ID" sz="2400" kern="100" spc="-3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tiga</a:t>
            </a:r>
            <a:r>
              <a:rPr lang="en-ID" sz="2400" kern="100" spc="-2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elemen</a:t>
            </a:r>
            <a:r>
              <a:rPr lang="en-ID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kesepakatan</a:t>
            </a:r>
            <a:r>
              <a:rPr lang="en-ID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ID" sz="24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consensus</a:t>
            </a:r>
            <a:r>
              <a:rPr lang="en-ID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  <a:r>
              <a:rPr lang="en-ID" sz="2400" kern="100" spc="-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yaitu</a:t>
            </a:r>
            <a:r>
              <a:rPr lang="en-ID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457200" indent="-457200">
              <a:lnSpc>
                <a:spcPct val="107000"/>
              </a:lnSpc>
              <a:buFont typeface="+mj-lt"/>
              <a:buAutoNum type="arabicParenR"/>
            </a:pPr>
            <a:r>
              <a:rPr lang="en-ID" sz="2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Kesepakatan</a:t>
            </a:r>
            <a:r>
              <a:rPr lang="en-ID" sz="2400" kern="100" spc="-13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tentang</a:t>
            </a:r>
            <a:r>
              <a:rPr lang="en-ID" sz="2400" kern="100" spc="-13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tujuan</a:t>
            </a:r>
            <a:r>
              <a:rPr lang="en-ID" sz="2400" kern="100" spc="-13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ID" sz="2400" kern="100" spc="-13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cita-cita</a:t>
            </a:r>
            <a:r>
              <a:rPr lang="en-ID" sz="2400" kern="100" spc="-13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bersama</a:t>
            </a:r>
            <a:r>
              <a:rPr lang="en-ID" sz="2400" kern="100" spc="-13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ID" sz="24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n-ID" sz="2400" i="1" kern="100" spc="-13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general</a:t>
            </a:r>
            <a:r>
              <a:rPr lang="en-ID" sz="2400" i="1" kern="100" spc="-13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goals of society or general acceptance of the same philosophy of</a:t>
            </a:r>
            <a:r>
              <a:rPr lang="en-ID" sz="2400" i="1" kern="100" spc="-6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government</a:t>
            </a:r>
            <a:r>
              <a:rPr lang="en-ID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endParaRPr lang="en-ID" sz="24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rabicParenR"/>
            </a:pPr>
            <a:r>
              <a:rPr lang="en-ID" sz="2400" kern="100" spc="-2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Kesepakatan</a:t>
            </a:r>
            <a:r>
              <a:rPr lang="en-ID" sz="2400" kern="100" spc="-10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spc="-2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tentang</a:t>
            </a:r>
            <a:r>
              <a:rPr lang="en-ID" sz="2400" kern="100" spc="-10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i="1" kern="100" spc="-1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‘the</a:t>
            </a:r>
            <a:r>
              <a:rPr lang="en-ID" sz="2400" i="1" kern="100" spc="-7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i="1" kern="100" spc="-1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rule</a:t>
            </a:r>
            <a:r>
              <a:rPr lang="en-ID" sz="2400" i="1" kern="100" spc="-7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n-ID" sz="2400" i="1" kern="100" spc="-7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i="1" kern="100" spc="-1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law’</a:t>
            </a:r>
            <a:r>
              <a:rPr lang="en-ID" sz="2400" i="1" kern="100" spc="-8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spc="-1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sebagai</a:t>
            </a:r>
            <a:r>
              <a:rPr lang="en-ID" sz="2400" kern="100" spc="-7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spc="-1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landasan</a:t>
            </a:r>
            <a:r>
              <a:rPr lang="en-ID" sz="2400" kern="100" spc="-7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spc="-1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pemerintahan</a:t>
            </a:r>
            <a:r>
              <a:rPr lang="en-ID" sz="2400" kern="100" spc="-1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ID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penyelenggaraan</a:t>
            </a:r>
            <a:r>
              <a:rPr lang="en-ID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negara (</a:t>
            </a:r>
            <a:r>
              <a:rPr lang="en-ID" sz="24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basis of</a:t>
            </a:r>
            <a:r>
              <a:rPr lang="en-ID" sz="2400" i="1" kern="100" spc="-3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government</a:t>
            </a:r>
            <a:r>
              <a:rPr lang="en-ID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pPr marL="457200" indent="-457200">
              <a:lnSpc>
                <a:spcPct val="107000"/>
              </a:lnSpc>
              <a:buFont typeface="+mj-lt"/>
              <a:buAutoNum type="arabicParenR"/>
            </a:pPr>
            <a:r>
              <a:rPr lang="en-ID" sz="2400" kern="100" spc="-1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Kesepakatan</a:t>
            </a:r>
            <a:r>
              <a:rPr lang="en-ID" sz="2400" kern="100" spc="-9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spc="-1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tentang</a:t>
            </a:r>
            <a:r>
              <a:rPr lang="en-ID" sz="2400" kern="100" spc="-8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spc="-1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bentuk</a:t>
            </a:r>
            <a:r>
              <a:rPr lang="en-ID" sz="2400" kern="100" spc="-8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spc="-1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institusi-institusi</a:t>
            </a:r>
            <a:r>
              <a:rPr lang="en-ID" sz="2400" kern="100" spc="-8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ID" sz="2400" kern="100" spc="-8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spc="-1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prosedur</a:t>
            </a:r>
            <a:r>
              <a:rPr lang="en-ID" sz="2400" kern="100" spc="-1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-prose- </a:t>
            </a:r>
            <a:r>
              <a:rPr lang="en-ID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dur </a:t>
            </a:r>
            <a:r>
              <a:rPr lang="en-ID" sz="2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ketatanegaraan</a:t>
            </a:r>
            <a:r>
              <a:rPr lang="en-ID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ID" sz="24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form of institutions and</a:t>
            </a:r>
            <a:r>
              <a:rPr lang="en-ID" sz="2400" i="1" kern="100" spc="-3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procedures).</a:t>
            </a:r>
            <a:endParaRPr lang="en-ID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735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296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Konstitusi dan Konstitusionalisme</vt:lpstr>
      <vt:lpstr>Konstitusi dan Konstitusionalisme [1]</vt:lpstr>
      <vt:lpstr>Konstitusi dan Konstitusionalisme [2]</vt:lpstr>
      <vt:lpstr>Konstitusi dan Konstitusionalisme [3]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Konstitusi dan Konstitusionalisme</dc:title>
  <dc:creator>Herdiansyah Hamzah</dc:creator>
  <cp:lastModifiedBy>Herdiansyah Hamzah</cp:lastModifiedBy>
  <cp:revision>1</cp:revision>
  <dcterms:created xsi:type="dcterms:W3CDTF">2023-09-25T00:23:25Z</dcterms:created>
  <dcterms:modified xsi:type="dcterms:W3CDTF">2023-09-25T00:24:06Z</dcterms:modified>
</cp:coreProperties>
</file>