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267F-FD71-F281-3FAB-902AF00D5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0EDE4-8A1A-BAC2-1679-0B9701A902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4A32-B7A3-CD17-2EA4-89D09F41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0EC14-E70D-192E-D3C7-A222FA8B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4310-BCCD-CF31-ACC9-90976C51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102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B636-3C27-1E90-098E-D7401C1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20339-35A7-C685-7BB5-EC0FF81DB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9648-01BE-F590-527C-602D0587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4657-D02F-8402-688E-A9770A6A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0F625-7088-E6EC-3B8F-AF5459F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938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33405C-ED77-7164-6091-6AEAB55B2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25A30-1A96-21A2-35DB-FAD22E678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03D5-AB9A-8523-EA29-ECA98A44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8489E-8BE7-2D7B-287D-064F334A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20B40-25D1-DF05-076A-4936408E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6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8542-ECBC-5558-18B7-FA77674D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A7D0C-B663-6980-F189-223FC45D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1E77C-68B0-F744-9567-E24BDDB1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AFF01-26D8-0278-84C5-10D478D6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F7D31-8E92-EFF9-6EA5-3CD66518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162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4895-5466-1B9A-97E4-7E28BCAE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61499-A617-AAC3-7A54-6AD1704F1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7340A-83A1-7DA6-A3CF-420A68FB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CD6B-BC37-CD7B-9B1E-5BB152D3D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F2ECA-7F5C-422E-70A9-3D6FAA91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7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D2A4-1D85-C9ED-3F00-2828A04A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E6D3-4EC7-DD6C-6239-C957735ED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DE871-F545-9746-537B-73C625BF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28F0B-5420-E066-BBFB-2CF66CE4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8057-4521-761B-D493-8B4EB3E0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9C902-C2D6-1F8D-7C33-146C9CB66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927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DC4F-7D63-F684-F96F-56E7BC4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8F752-6CB7-1594-2645-B9DCE7E5F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A231E-D07C-D179-AA58-0B6BEB896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591A6-E511-B6F5-BA4B-83F1359D3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4BC1C-063F-BBE4-5279-6E55F15BE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0EDD1-4E91-7E60-811E-51820CA3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9A96C-5C68-4529-598B-64A250EE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587F4-94D4-0CEE-01C7-72B53E31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214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E487-227B-DFE8-536F-ABA037DB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4085D-4A9F-ECC4-556E-D6F4A838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2C989-910A-4070-3D75-203FABE8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0A061-A9B3-2DAF-063E-46665A89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125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9267B-D1FD-BCF2-1856-E910A1D2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7FCF9-DA2F-4A3B-9EC5-DF929CE3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E2EA8-5377-EB59-9F52-4D1EEB8F4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982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EA8F-C0EB-6745-EEF8-6D58E5E6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D95B-8C85-913D-1998-D0DF45F2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AF3F8-48DA-E9BE-0B0B-DCD9B2BE2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298F-9DFF-5C10-92E1-3ACB7A2A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E9F26-F751-718F-928B-0E9E997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2339C-E25B-F8D2-EC82-CFEA88AA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9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D20E-D58A-CFB7-7F60-5E5B7870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CFA5B-3E61-01EB-9327-6D73B696A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C2F72-B771-FB05-CEE0-56613E9AA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4E51A-8A24-0DEA-5C1B-B1451AE8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7E6D-621E-5203-C558-53FBA534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F51C1-1C80-DB9D-EFB5-CB9A7A4B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746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E6894-BE37-FBFD-B112-78F4E213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18445-3D13-3925-7232-6626DE8A3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B7341-580F-DE0D-F2DA-649DA7D89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789C-F003-43C3-A577-7F06A3FA48EB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CD3AD-97E4-E893-93ED-FDFD4145E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FB5C6-97F9-B5AB-C302-48E3EF313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43EB-33E2-403D-A4C0-93D4EA6D8C1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862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1828-DC3F-7E52-33CC-C3047E1C5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Konstitusi</a:t>
            </a:r>
            <a:r>
              <a:rPr lang="en-US" dirty="0"/>
              <a:t> </a:t>
            </a:r>
            <a:r>
              <a:rPr lang="en-US" i="1" dirty="0"/>
              <a:t>dan</a:t>
            </a:r>
            <a:r>
              <a:rPr lang="en-US" dirty="0"/>
              <a:t> </a:t>
            </a:r>
            <a:r>
              <a:rPr lang="en-US" b="1" dirty="0" err="1"/>
              <a:t>Konstitusionalisme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2CAD1-1D5C-8033-D162-7340D5999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Herdiansyah Hamzah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232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6CCC-736C-ACD5-6D32-9704F404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Konstitusi</a:t>
            </a:r>
            <a:r>
              <a:rPr lang="en-US" dirty="0"/>
              <a:t> dan </a:t>
            </a:r>
            <a:r>
              <a:rPr lang="en-US" dirty="0" err="1"/>
              <a:t>Konstitusionalisme</a:t>
            </a:r>
            <a:r>
              <a:rPr lang="en-US" dirty="0"/>
              <a:t> [1]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EBCB7-BF3D-D14F-B2C8-972F5397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  <a:ea typeface="Calibri" panose="020F0502020204030204" pitchFamily="34" charset="0"/>
              </a:rPr>
              <a:t>Konstitusi</a:t>
            </a:r>
            <a:r>
              <a:rPr lang="en-US" dirty="0">
                <a:effectLst/>
                <a:ea typeface="Calibri" panose="020F0502020204030204" pitchFamily="34" charset="0"/>
              </a:rPr>
              <a:t> dan “</a:t>
            </a:r>
            <a:r>
              <a:rPr lang="en-US" i="1" dirty="0" err="1">
                <a:effectLst/>
                <a:ea typeface="Calibri" panose="020F0502020204030204" pitchFamily="34" charset="0"/>
              </a:rPr>
              <a:t>konstitusionalisme</a:t>
            </a:r>
            <a:r>
              <a:rPr lang="en-US" dirty="0">
                <a:effectLst/>
                <a:ea typeface="Calibri" panose="020F0502020204030204" pitchFamily="34" charset="0"/>
              </a:rPr>
              <a:t>” </a:t>
            </a:r>
            <a:r>
              <a:rPr lang="en-US" dirty="0" err="1">
                <a:effectLst/>
                <a:ea typeface="Calibri" panose="020F0502020204030204" pitchFamily="34" charset="0"/>
              </a:rPr>
              <a:t>adalah</a:t>
            </a:r>
            <a:r>
              <a:rPr lang="en-US" dirty="0">
                <a:effectLst/>
                <a:ea typeface="Calibri" panose="020F0502020204030204" pitchFamily="34" charset="0"/>
              </a:rPr>
              <a:t> dua </a:t>
            </a:r>
            <a:r>
              <a:rPr lang="en-US" dirty="0" err="1">
                <a:effectLst/>
                <a:ea typeface="Calibri" panose="020F0502020204030204" pitchFamily="34" charset="0"/>
              </a:rPr>
              <a:t>hal</a:t>
            </a:r>
            <a:r>
              <a:rPr lang="en-US" dirty="0">
                <a:effectLst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ea typeface="Calibri" panose="020F0502020204030204" pitchFamily="34" charset="0"/>
              </a:rPr>
              <a:t>nampak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mirip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tapi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memiliki</a:t>
            </a:r>
            <a:r>
              <a:rPr lang="en-US" dirty="0">
                <a:effectLst/>
                <a:ea typeface="Calibri" panose="020F0502020204030204" pitchFamily="34" charset="0"/>
              </a:rPr>
              <a:t> arti yang </a:t>
            </a:r>
            <a:r>
              <a:rPr lang="en-US" dirty="0" err="1">
                <a:effectLst/>
                <a:ea typeface="Calibri" panose="020F0502020204030204" pitchFamily="34" charset="0"/>
              </a:rPr>
              <a:t>berbeda</a:t>
            </a:r>
            <a:r>
              <a:rPr lang="en-US" dirty="0">
                <a:effectLst/>
                <a:ea typeface="Calibri" panose="020F050202020403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  <a:ea typeface="Calibri" panose="020F0502020204030204" pitchFamily="34" charset="0"/>
              </a:rPr>
              <a:t>Jika </a:t>
            </a:r>
            <a:r>
              <a:rPr lang="en-US" dirty="0" err="1">
                <a:effectLst/>
                <a:ea typeface="Calibri" panose="020F0502020204030204" pitchFamily="34" charset="0"/>
              </a:rPr>
              <a:t>konstitusi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dipahami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sebagai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prinsip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dasar</a:t>
            </a:r>
            <a:r>
              <a:rPr lang="en-US" dirty="0">
                <a:effectLst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ea typeface="Calibri" panose="020F0502020204030204" pitchFamily="34" charset="0"/>
              </a:rPr>
              <a:t>mengatur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mengenai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organisasi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kekuasaan</a:t>
            </a:r>
            <a:r>
              <a:rPr lang="en-US" dirty="0">
                <a:effectLst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ea typeface="Calibri" panose="020F0502020204030204" pitchFamily="34" charset="0"/>
              </a:rPr>
              <a:t>perlindungan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hak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asasi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manusia</a:t>
            </a:r>
            <a:r>
              <a:rPr lang="en-US" dirty="0">
                <a:effectLst/>
                <a:ea typeface="Calibri" panose="020F0502020204030204" pitchFamily="34" charset="0"/>
              </a:rPr>
              <a:t>, </a:t>
            </a:r>
            <a:r>
              <a:rPr lang="en-US" dirty="0" err="1">
                <a:effectLst/>
                <a:ea typeface="Calibri" panose="020F0502020204030204" pitchFamily="34" charset="0"/>
              </a:rPr>
              <a:t>maka</a:t>
            </a:r>
            <a:r>
              <a:rPr lang="en-US" dirty="0">
                <a:effectLst/>
                <a:ea typeface="Calibri" panose="020F0502020204030204" pitchFamily="34" charset="0"/>
              </a:rPr>
              <a:t> “</a:t>
            </a:r>
            <a:r>
              <a:rPr lang="en-US" i="1" dirty="0" err="1">
                <a:effectLst/>
                <a:ea typeface="Calibri" panose="020F0502020204030204" pitchFamily="34" charset="0"/>
              </a:rPr>
              <a:t>konstitusionalisme</a:t>
            </a:r>
            <a:r>
              <a:rPr lang="en-US" dirty="0">
                <a:effectLst/>
                <a:ea typeface="Calibri" panose="020F0502020204030204" pitchFamily="34" charset="0"/>
              </a:rPr>
              <a:t>” </a:t>
            </a:r>
            <a:r>
              <a:rPr lang="en-US" dirty="0" err="1">
                <a:effectLst/>
                <a:ea typeface="Calibri" panose="020F0502020204030204" pitchFamily="34" charset="0"/>
              </a:rPr>
              <a:t>adalah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sistem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nilai</a:t>
            </a:r>
            <a:r>
              <a:rPr lang="en-US" dirty="0">
                <a:effectLst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ea typeface="Calibri" panose="020F0502020204030204" pitchFamily="34" charset="0"/>
              </a:rPr>
              <a:t>dibangun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untuk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menegakkan</a:t>
            </a:r>
            <a:r>
              <a:rPr lang="en-US" dirty="0">
                <a:effectLst/>
                <a:ea typeface="Calibri" panose="020F0502020204030204" pitchFamily="34" charset="0"/>
              </a:rPr>
              <a:t> dan </a:t>
            </a:r>
            <a:r>
              <a:rPr lang="en-US" dirty="0" err="1">
                <a:effectLst/>
                <a:ea typeface="Calibri" panose="020F0502020204030204" pitchFamily="34" charset="0"/>
              </a:rPr>
              <a:t>melingungi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apa</a:t>
            </a:r>
            <a:r>
              <a:rPr lang="en-US" dirty="0">
                <a:effectLst/>
                <a:ea typeface="Calibri" panose="020F0502020204030204" pitchFamily="34" charset="0"/>
              </a:rPr>
              <a:t> yang </a:t>
            </a:r>
            <a:r>
              <a:rPr lang="en-US" dirty="0" err="1">
                <a:effectLst/>
                <a:ea typeface="Calibri" panose="020F0502020204030204" pitchFamily="34" charset="0"/>
              </a:rPr>
              <a:t>dimandatkan</a:t>
            </a:r>
            <a:r>
              <a:rPr lang="en-US" dirty="0">
                <a:effectLst/>
                <a:ea typeface="Calibri" panose="020F0502020204030204" pitchFamily="34" charset="0"/>
              </a:rPr>
              <a:t> oleh </a:t>
            </a:r>
            <a:r>
              <a:rPr lang="en-US" dirty="0" err="1">
                <a:effectLst/>
                <a:ea typeface="Calibri" panose="020F0502020204030204" pitchFamily="34" charset="0"/>
              </a:rPr>
              <a:t>konstitusi</a:t>
            </a:r>
            <a:r>
              <a:rPr lang="en-US" dirty="0">
                <a:effectLst/>
                <a:ea typeface="Calibri" panose="020F0502020204030204" pitchFamily="34" charset="0"/>
              </a:rPr>
              <a:t> [</a:t>
            </a:r>
            <a:r>
              <a:rPr lang="en-US" dirty="0" err="1">
                <a:effectLst/>
                <a:ea typeface="Calibri" panose="020F0502020204030204" pitchFamily="34" charset="0"/>
              </a:rPr>
              <a:t>Sambaliung</a:t>
            </a:r>
            <a:r>
              <a:rPr lang="en-US" dirty="0">
                <a:effectLst/>
                <a:ea typeface="Calibri" panose="020F0502020204030204" pitchFamily="34" charset="0"/>
              </a:rPr>
              <a:t>, 2023].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  <a:ea typeface="Calibri" panose="020F0502020204030204" pitchFamily="34" charset="0"/>
              </a:rPr>
              <a:t>Secara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harfiah</a:t>
            </a:r>
            <a:r>
              <a:rPr lang="en-US" dirty="0">
                <a:effectLst/>
                <a:ea typeface="Calibri" panose="020F0502020204030204" pitchFamily="34" charset="0"/>
              </a:rPr>
              <a:t> “</a:t>
            </a:r>
            <a:r>
              <a:rPr lang="en-US" i="1" dirty="0" err="1">
                <a:effectLst/>
                <a:ea typeface="Calibri" panose="020F0502020204030204" pitchFamily="34" charset="0"/>
              </a:rPr>
              <a:t>konstitusionalisme</a:t>
            </a:r>
            <a:r>
              <a:rPr lang="en-US" dirty="0">
                <a:effectLst/>
                <a:ea typeface="Calibri" panose="020F0502020204030204" pitchFamily="34" charset="0"/>
              </a:rPr>
              <a:t>” </a:t>
            </a:r>
            <a:r>
              <a:rPr lang="en-US" dirty="0" err="1">
                <a:effectLst/>
                <a:ea typeface="Calibri" panose="020F0502020204030204" pitchFamily="34" charset="0"/>
              </a:rPr>
              <a:t>diartikan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sebagai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paham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tentang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pemerintahan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menurut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konstitusi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atau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secara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singkat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disebut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konstitusional</a:t>
            </a:r>
            <a:r>
              <a:rPr lang="en-US" dirty="0">
                <a:effectLst/>
                <a:ea typeface="Calibri" panose="020F0502020204030204" pitchFamily="34" charset="0"/>
              </a:rPr>
              <a:t> [</a:t>
            </a:r>
            <a:r>
              <a:rPr lang="en-US" dirty="0">
                <a:ea typeface="Calibri" panose="020F0502020204030204" pitchFamily="34" charset="0"/>
              </a:rPr>
              <a:t>I Dewa </a:t>
            </a:r>
            <a:r>
              <a:rPr lang="en-US" dirty="0" err="1">
                <a:ea typeface="Calibri" panose="020F0502020204030204" pitchFamily="34" charset="0"/>
              </a:rPr>
              <a:t>Gede</a:t>
            </a:r>
            <a:r>
              <a:rPr lang="en-US" dirty="0">
                <a:ea typeface="Calibri" panose="020F050202020403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</a:rPr>
              <a:t>Atmadja</a:t>
            </a:r>
            <a:r>
              <a:rPr lang="en-US" dirty="0">
                <a:ea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6868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6CCC-736C-ACD5-6D32-9704F404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Konstitusi</a:t>
            </a:r>
            <a:r>
              <a:rPr lang="en-US" dirty="0"/>
              <a:t> dan </a:t>
            </a:r>
            <a:r>
              <a:rPr lang="en-US" dirty="0" err="1"/>
              <a:t>Konstitusionalisme</a:t>
            </a:r>
            <a:r>
              <a:rPr lang="en-US" dirty="0"/>
              <a:t> [2]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EBCB7-BF3D-D14F-B2C8-972F5397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  <a:ea typeface="Calibri" panose="020F0502020204030204" pitchFamily="34" charset="0"/>
              </a:rPr>
              <a:t>“</a:t>
            </a:r>
            <a:r>
              <a:rPr lang="en-US" i="1" dirty="0">
                <a:effectLst/>
                <a:ea typeface="Calibri" panose="020F0502020204030204" pitchFamily="34" charset="0"/>
              </a:rPr>
              <a:t>Constitutionalism is the name given to the trust which men repose in the power of words eng­rossed on parchment to keep a government in order</a:t>
            </a:r>
            <a:r>
              <a:rPr lang="en-US" dirty="0">
                <a:effectLst/>
                <a:ea typeface="Calibri" panose="020F0502020204030204" pitchFamily="34" charset="0"/>
              </a:rPr>
              <a:t>” (</a:t>
            </a:r>
            <a:r>
              <a:rPr lang="id-ID" dirty="0">
                <a:effectLst/>
                <a:ea typeface="Calibri" panose="020F0502020204030204" pitchFamily="34" charset="0"/>
              </a:rPr>
              <a:t>Konstitusionalisme adalah nama yang diberikan untuk kepercayaan yang diberikan manusia dalam kekuatan kata-kata yang terpikat pada perkamen untuk menjaga pemerintahan tetap teratur</a:t>
            </a:r>
            <a:r>
              <a:rPr lang="en-US" dirty="0">
                <a:effectLst/>
                <a:ea typeface="Calibri" panose="020F0502020204030204" pitchFamily="34" charset="0"/>
              </a:rPr>
              <a:t>) - Walton H. Hamilton </a:t>
            </a:r>
            <a:r>
              <a:rPr lang="en-US" dirty="0" err="1">
                <a:effectLst/>
                <a:ea typeface="Calibri" panose="020F0502020204030204" pitchFamily="34" charset="0"/>
              </a:rPr>
              <a:t>dalam</a:t>
            </a:r>
            <a:r>
              <a:rPr lang="en-US" dirty="0">
                <a:effectLst/>
                <a:ea typeface="Calibri" panose="020F0502020204030204" pitchFamily="34" charset="0"/>
              </a:rPr>
              <a:t> “</a:t>
            </a:r>
            <a:r>
              <a:rPr lang="en-US" b="1" i="1" dirty="0">
                <a:effectLst/>
                <a:ea typeface="Calibri" panose="020F0502020204030204" pitchFamily="34" charset="0"/>
              </a:rPr>
              <a:t>Constitutionalism</a:t>
            </a:r>
            <a:r>
              <a:rPr lang="en-US" dirty="0">
                <a:effectLst/>
                <a:ea typeface="Calibri" panose="020F0502020204030204" pitchFamily="34" charset="0"/>
              </a:rPr>
              <a:t>”</a:t>
            </a:r>
            <a:r>
              <a:rPr lang="id-ID" dirty="0">
                <a:effectLst/>
                <a:ea typeface="Calibri" panose="020F0502020204030204" pitchFamily="34" charset="0"/>
              </a:rPr>
              <a:t>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  <a:ea typeface="Calibri" panose="020F0502020204030204" pitchFamily="34" charset="0"/>
              </a:rPr>
              <a:t>Menurut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ea typeface="Calibri" panose="020F0502020204030204" pitchFamily="34" charset="0"/>
              </a:rPr>
              <a:t>Jimly</a:t>
            </a:r>
            <a:r>
              <a:rPr lang="en-US" dirty="0">
                <a:effectLst/>
                <a:ea typeface="Calibri" panose="020F0502020204030204" pitchFamily="34" charset="0"/>
              </a:rPr>
              <a:t>, </a:t>
            </a:r>
            <a:r>
              <a:rPr lang="en-ID" dirty="0" err="1">
                <a:effectLst/>
                <a:ea typeface="Calibri" panose="020F0502020204030204" pitchFamily="34" charset="0"/>
              </a:rPr>
              <a:t>frase</a:t>
            </a:r>
            <a:r>
              <a:rPr lang="en-ID" dirty="0">
                <a:effectLst/>
                <a:ea typeface="Calibri" panose="020F0502020204030204" pitchFamily="34" charset="0"/>
              </a:rPr>
              <a:t> “</a:t>
            </a:r>
            <a:r>
              <a:rPr lang="en-ID" b="1" i="1" dirty="0">
                <a:effectLst/>
                <a:ea typeface="Calibri" panose="020F0502020204030204" pitchFamily="34" charset="0"/>
              </a:rPr>
              <a:t>to keep a government in order</a:t>
            </a:r>
            <a:r>
              <a:rPr lang="en-ID" dirty="0">
                <a:effectLst/>
                <a:ea typeface="Calibri" panose="020F0502020204030204" pitchFamily="34" charset="0"/>
              </a:rPr>
              <a:t>” </a:t>
            </a:r>
            <a:r>
              <a:rPr lang="en-ID" dirty="0" err="1">
                <a:effectLst/>
                <a:ea typeface="Calibri" panose="020F0502020204030204" pitchFamily="34" charset="0"/>
              </a:rPr>
              <a:t>dapat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dimaknai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bahwa</a:t>
            </a:r>
            <a:r>
              <a:rPr lang="en-ID" spc="-135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diperlukan</a:t>
            </a:r>
            <a:r>
              <a:rPr lang="en-ID" spc="-135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pengaturan</a:t>
            </a:r>
            <a:r>
              <a:rPr lang="en-ID" spc="-135" dirty="0">
                <a:effectLst/>
                <a:ea typeface="Calibri" panose="020F0502020204030204" pitchFamily="34" charset="0"/>
              </a:rPr>
              <a:t> </a:t>
            </a:r>
            <a:r>
              <a:rPr lang="en-ID" dirty="0">
                <a:effectLst/>
                <a:ea typeface="Calibri" panose="020F0502020204030204" pitchFamily="34" charset="0"/>
              </a:rPr>
              <a:t>yang</a:t>
            </a:r>
            <a:r>
              <a:rPr lang="en-ID" spc="-130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sedemikian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rupa</a:t>
            </a:r>
            <a:r>
              <a:rPr lang="en-ID" dirty="0">
                <a:effectLst/>
                <a:ea typeface="Calibri" panose="020F0502020204030204" pitchFamily="34" charset="0"/>
              </a:rPr>
              <a:t>, </a:t>
            </a:r>
            <a:r>
              <a:rPr lang="en-ID" dirty="0" err="1">
                <a:effectLst/>
                <a:ea typeface="Calibri" panose="020F0502020204030204" pitchFamily="34" charset="0"/>
              </a:rPr>
              <a:t>sehingga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dinamika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kekuasaan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dalam</a:t>
            </a:r>
            <a:r>
              <a:rPr lang="en-ID" dirty="0">
                <a:effectLst/>
                <a:ea typeface="Calibri" panose="020F0502020204030204" pitchFamily="34" charset="0"/>
              </a:rPr>
              <a:t> proses </a:t>
            </a:r>
            <a:r>
              <a:rPr lang="en-ID" dirty="0" err="1">
                <a:effectLst/>
                <a:ea typeface="Calibri" panose="020F0502020204030204" pitchFamily="34" charset="0"/>
              </a:rPr>
              <a:t>pemerintahan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dapat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dibatasi</a:t>
            </a:r>
            <a:r>
              <a:rPr lang="en-ID" dirty="0">
                <a:effectLst/>
                <a:ea typeface="Calibri" panose="020F0502020204030204" pitchFamily="34" charset="0"/>
              </a:rPr>
              <a:t> dan </a:t>
            </a:r>
            <a:r>
              <a:rPr lang="en-ID" dirty="0" err="1">
                <a:effectLst/>
                <a:ea typeface="Calibri" panose="020F0502020204030204" pitchFamily="34" charset="0"/>
              </a:rPr>
              <a:t>dikendalikan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sebagaimana</a:t>
            </a:r>
            <a:r>
              <a:rPr lang="en-ID" dirty="0">
                <a:effectLst/>
                <a:ea typeface="Calibri" panose="020F0502020204030204" pitchFamily="34" charset="0"/>
              </a:rPr>
              <a:t> </a:t>
            </a:r>
            <a:r>
              <a:rPr lang="en-ID" dirty="0" err="1">
                <a:effectLst/>
                <a:ea typeface="Calibri" panose="020F0502020204030204" pitchFamily="34" charset="0"/>
              </a:rPr>
              <a:t>mestinya</a:t>
            </a:r>
            <a:r>
              <a:rPr lang="en-US" dirty="0">
                <a:ea typeface="Calibri" panose="020F0502020204030204" pitchFamily="34" charset="0"/>
              </a:rPr>
              <a:t>.</a:t>
            </a:r>
            <a:endParaRPr lang="en-ID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8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6CCC-736C-ACD5-6D32-9704F404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Konstitusi</a:t>
            </a:r>
            <a:r>
              <a:rPr lang="en-US" dirty="0"/>
              <a:t> dan </a:t>
            </a:r>
            <a:r>
              <a:rPr lang="en-US" dirty="0" err="1"/>
              <a:t>Konstitusionalisme</a:t>
            </a:r>
            <a:r>
              <a:rPr lang="en-US" dirty="0"/>
              <a:t> [3]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EBCB7-BF3D-D14F-B2C8-972F5397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William G. Andrews,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bukunya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berjudul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ID" sz="24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Constitutions and Constitutionalism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menjelaskan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konsensus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menjamin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tegaknya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konstitusionalisme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zaman</a:t>
            </a:r>
            <a:r>
              <a:rPr lang="en-ID" sz="2400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modern</a:t>
            </a:r>
            <a:r>
              <a:rPr lang="en-ID" sz="2400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ID" sz="2400" kern="100" spc="-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umumnya</a:t>
            </a:r>
            <a:r>
              <a:rPr lang="en-ID" sz="2400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dipahami</a:t>
            </a:r>
            <a:r>
              <a:rPr lang="en-ID" sz="2400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bersandar</a:t>
            </a:r>
            <a:r>
              <a:rPr lang="en-ID" sz="2400" kern="100" spc="-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ID" sz="2400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ID" sz="2400" kern="100" spc="-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elemen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kesepakatan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consensus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n-ID" sz="2400" kern="1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arenR"/>
            </a:pP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Kesepakatan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cita-cita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ID" sz="2400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ID" sz="2400" i="1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r>
              <a:rPr lang="en-ID" sz="2400" i="1" kern="100" spc="-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goals of society or general acceptance of the same philosophy of</a:t>
            </a:r>
            <a:r>
              <a:rPr lang="en-ID" sz="2400" i="1" kern="100" spc="-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ID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arenR"/>
            </a:pPr>
            <a:r>
              <a:rPr lang="en-ID" sz="2400" kern="100" spc="-2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Kesepakatan</a:t>
            </a:r>
            <a:r>
              <a:rPr lang="en-ID" sz="2400" kern="100" spc="-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2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 spc="-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‘the</a:t>
            </a:r>
            <a:r>
              <a:rPr lang="en-ID" sz="2400" i="1" kern="100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rule</a:t>
            </a:r>
            <a:r>
              <a:rPr lang="en-ID" sz="2400" i="1" kern="100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ID" sz="2400" i="1" kern="100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law’</a:t>
            </a:r>
            <a:r>
              <a:rPr lang="en-ID" sz="2400" i="1" kern="100" spc="-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2400" kern="100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landasan</a:t>
            </a:r>
            <a:r>
              <a:rPr lang="en-ID" sz="2400" kern="100" spc="-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pemerintahan</a:t>
            </a:r>
            <a:r>
              <a:rPr lang="en-ID" sz="2400" kern="1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penyelenggaraan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negara (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basis of</a:t>
            </a:r>
            <a:r>
              <a:rPr lang="en-ID" sz="2400" i="1" kern="100" spc="-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arenR"/>
            </a:pP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Kesepakatan</a:t>
            </a:r>
            <a:r>
              <a:rPr lang="en-ID" sz="2400" kern="100" spc="-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 spc="-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ID" sz="2400" kern="100" spc="-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institusi-institusi</a:t>
            </a:r>
            <a:r>
              <a:rPr lang="en-ID" sz="2400" kern="100" spc="-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400" kern="100" spc="-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prosedur</a:t>
            </a:r>
            <a:r>
              <a:rPr lang="en-ID" sz="2400" kern="1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-prose- 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 </a:t>
            </a:r>
            <a:r>
              <a:rPr lang="en-ID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ketatanegaraan</a:t>
            </a:r>
            <a:r>
              <a:rPr lang="en-ID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form of institutions and</a:t>
            </a:r>
            <a:r>
              <a:rPr lang="en-ID" sz="2400" i="1" kern="100" spc="-3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procedures).</a:t>
            </a:r>
            <a:endParaRPr lang="en-ID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3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Konstitusi dan Konstitusionalisme</vt:lpstr>
      <vt:lpstr>Konstitusi dan Konstitusionalisme [1]</vt:lpstr>
      <vt:lpstr>Konstitusi dan Konstitusionalisme [2]</vt:lpstr>
      <vt:lpstr>Konstitusi dan Konstitusionalisme 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Konstitusi dan Konstitusionalisme</dc:title>
  <dc:creator>Herdiansyah Hamzah</dc:creator>
  <cp:lastModifiedBy>Herdiansyah Hamzah</cp:lastModifiedBy>
  <cp:revision>1</cp:revision>
  <dcterms:created xsi:type="dcterms:W3CDTF">2023-09-25T00:23:25Z</dcterms:created>
  <dcterms:modified xsi:type="dcterms:W3CDTF">2023-09-25T00:24:06Z</dcterms:modified>
</cp:coreProperties>
</file>